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461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8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36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6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3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3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28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224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2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07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72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3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7771AB-3B04-49CA-9A67-9E90A8C7574A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680FD6-F347-4C25-BA0F-33289F55C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5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jp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3CFD66-C904-ED67-15F2-8F488742975F}"/>
              </a:ext>
            </a:extLst>
          </p:cNvPr>
          <p:cNvSpPr/>
          <p:nvPr/>
        </p:nvSpPr>
        <p:spPr>
          <a:xfrm>
            <a:off x="90054" y="592262"/>
            <a:ext cx="9681061" cy="7663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179388" indent="-179388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b="1" dirty="0">
                <a:latin typeface="+mn-ea"/>
                <a:cs typeface="Times New Roman" pitchFamily="18" charset="0"/>
              </a:rPr>
              <a:t>라오스 청정에너지 확대 및 지방 경제 발전을 위한 지속적인 노력 </a:t>
            </a:r>
            <a:endParaRPr lang="en-US" altLang="ko-KR" sz="1600" b="1" dirty="0">
              <a:latin typeface="+mn-ea"/>
              <a:cs typeface="Times New Roman" pitchFamily="18" charset="0"/>
            </a:endParaRPr>
          </a:p>
          <a:p>
            <a:pPr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latin typeface="+mn-ea"/>
                <a:cs typeface="Times New Roman" pitchFamily="18" charset="0"/>
              </a:rPr>
              <a:t>	- </a:t>
            </a:r>
            <a:r>
              <a:rPr kumimoji="0" lang="en-US" altLang="ko-KR" sz="1400" b="1" dirty="0">
                <a:latin typeface="+mn-ea"/>
                <a:cs typeface="Times New Roman" pitchFamily="18" charset="0"/>
              </a:rPr>
              <a:t>ODA </a:t>
            </a:r>
            <a:r>
              <a:rPr kumimoji="0" lang="ko-KR" altLang="en-US" sz="1400" b="1" dirty="0">
                <a:latin typeface="+mn-ea"/>
                <a:cs typeface="Times New Roman" pitchFamily="18" charset="0"/>
              </a:rPr>
              <a:t>사업 및 온실가스국책감축 사업과 관련하여 </a:t>
            </a:r>
            <a:r>
              <a:rPr kumimoji="0" lang="en-US" altLang="ko-KR" sz="1400" b="1" dirty="0">
                <a:latin typeface="+mn-ea"/>
                <a:cs typeface="Times New Roman" pitchFamily="18" charset="0"/>
              </a:rPr>
              <a:t>LOI </a:t>
            </a:r>
            <a:r>
              <a:rPr kumimoji="0" lang="ko-KR" altLang="en-US" sz="1400" b="1" dirty="0">
                <a:latin typeface="+mn-ea"/>
                <a:cs typeface="Times New Roman" pitchFamily="18" charset="0"/>
              </a:rPr>
              <a:t>및 </a:t>
            </a:r>
            <a:r>
              <a:rPr kumimoji="0" lang="en-US" altLang="ko-KR" sz="1400" b="1" dirty="0">
                <a:latin typeface="+mn-ea"/>
                <a:cs typeface="Times New Roman" pitchFamily="18" charset="0"/>
              </a:rPr>
              <a:t>MOA </a:t>
            </a:r>
            <a:r>
              <a:rPr kumimoji="0" lang="ko-KR" altLang="en-US" sz="1400" b="1" dirty="0">
                <a:latin typeface="+mn-ea"/>
                <a:cs typeface="Times New Roman" pitchFamily="18" charset="0"/>
              </a:rPr>
              <a:t>체결</a:t>
            </a:r>
            <a:r>
              <a:rPr kumimoji="0" lang="en-US" altLang="ko-KR" sz="1400" b="1" dirty="0">
                <a:latin typeface="+mn-ea"/>
                <a:cs typeface="Times New Roman" pitchFamily="18" charset="0"/>
              </a:rPr>
              <a:t> </a:t>
            </a:r>
          </a:p>
          <a:p>
            <a:pPr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latin typeface="+mn-ea"/>
                <a:cs typeface="Times New Roman" pitchFamily="18" charset="0"/>
              </a:rPr>
              <a:t>	- </a:t>
            </a:r>
            <a:r>
              <a:rPr kumimoji="0" lang="ko-KR" altLang="en-US" sz="1400" b="1" dirty="0" err="1">
                <a:latin typeface="+mn-ea"/>
                <a:cs typeface="Times New Roman" pitchFamily="18" charset="0"/>
              </a:rPr>
              <a:t>우돔싸이주</a:t>
            </a:r>
            <a:r>
              <a:rPr lang="ko-KR" altLang="en-US" sz="1400" b="1" dirty="0">
                <a:latin typeface="+mn-ea"/>
                <a:cs typeface="Times New Roman" pitchFamily="18" charset="0"/>
              </a:rPr>
              <a:t> </a:t>
            </a:r>
            <a:r>
              <a:rPr lang="en-US" altLang="ko-KR" sz="1400" b="1" dirty="0">
                <a:latin typeface="+mn-ea"/>
                <a:cs typeface="Times New Roman" pitchFamily="18" charset="0"/>
              </a:rPr>
              <a:t>100MW </a:t>
            </a:r>
            <a:r>
              <a:rPr lang="ko-KR" altLang="en-US" sz="1400" b="1" dirty="0">
                <a:latin typeface="+mn-ea"/>
                <a:cs typeface="Times New Roman" pitchFamily="18" charset="0"/>
              </a:rPr>
              <a:t>태양광발전 사업을 위한 부지임대 및 사업 지원을 위한 </a:t>
            </a:r>
            <a:r>
              <a:rPr lang="en-US" altLang="ko-KR" sz="1400" b="1" dirty="0">
                <a:latin typeface="+mn-ea"/>
                <a:cs typeface="Times New Roman" pitchFamily="18" charset="0"/>
              </a:rPr>
              <a:t>MOC</a:t>
            </a:r>
            <a:r>
              <a:rPr lang="ko-KR" altLang="en-US" sz="1400" b="1" dirty="0">
                <a:latin typeface="+mn-ea"/>
                <a:cs typeface="Times New Roman" pitchFamily="18" charset="0"/>
              </a:rPr>
              <a:t> 체결</a:t>
            </a:r>
            <a:endParaRPr kumimoji="0" lang="en-US" altLang="ko-KR" sz="1400" b="1" dirty="0">
              <a:latin typeface="+mn-ea"/>
              <a:cs typeface="Times New Roman" pitchFamily="18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22C22B-76E5-7E68-9A74-43C5B6D854CA}"/>
              </a:ext>
            </a:extLst>
          </p:cNvPr>
          <p:cNvGrpSpPr/>
          <p:nvPr/>
        </p:nvGrpSpPr>
        <p:grpSpPr>
          <a:xfrm>
            <a:off x="832079" y="1621556"/>
            <a:ext cx="8401579" cy="3548896"/>
            <a:chOff x="796991" y="1970442"/>
            <a:chExt cx="8401579" cy="354889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9540670-8DDE-5882-6158-1D3100659C91}"/>
                </a:ext>
              </a:extLst>
            </p:cNvPr>
            <p:cNvGrpSpPr/>
            <p:nvPr/>
          </p:nvGrpSpPr>
          <p:grpSpPr>
            <a:xfrm>
              <a:off x="6820597" y="4370453"/>
              <a:ext cx="1448311" cy="1034901"/>
              <a:chOff x="7460776" y="3652247"/>
              <a:chExt cx="1710511" cy="2117028"/>
            </a:xfrm>
          </p:grpSpPr>
          <p:pic>
            <p:nvPicPr>
              <p:cNvPr id="40" name="그림 39" descr="텍스트, 편지, 폰트, 잉크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0E7EA6D-B5CA-BBCC-FD54-717FCE5E9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0395" y="3652247"/>
                <a:ext cx="1140892" cy="161422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82C318E-3445-C3DD-5C03-E078530ADB4D}"/>
                  </a:ext>
                </a:extLst>
              </p:cNvPr>
              <p:cNvGrpSpPr/>
              <p:nvPr/>
            </p:nvGrpSpPr>
            <p:grpSpPr>
              <a:xfrm>
                <a:off x="7460776" y="4057654"/>
                <a:ext cx="1140893" cy="1711621"/>
                <a:chOff x="9224361" y="1218306"/>
                <a:chExt cx="1695864" cy="290176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42" name="그림 41" descr="텍스트, 편지, 종이, 폰트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2A055B38-FBBE-F309-232B-E4CEF7EFD3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6695"/>
                <a:stretch>
                  <a:fillRect/>
                </a:stretch>
              </p:blipFill>
              <p:spPr>
                <a:xfrm>
                  <a:off x="9225591" y="1218306"/>
                  <a:ext cx="1693404" cy="199607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3" name="그림 42" descr="텍스트, 편지, 친필, 잉크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47B7E03-1396-E363-7D57-89C2607483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255" b="58001"/>
                <a:stretch>
                  <a:fillRect/>
                </a:stretch>
              </p:blipFill>
              <p:spPr>
                <a:xfrm>
                  <a:off x="9224361" y="3214382"/>
                  <a:ext cx="1695864" cy="905691"/>
                </a:xfrm>
                <a:prstGeom prst="rect">
                  <a:avLst/>
                </a:prstGeom>
                <a:effectLst/>
              </p:spPr>
            </p:pic>
          </p:grpSp>
        </p:grpSp>
        <p:pic>
          <p:nvPicPr>
            <p:cNvPr id="7" name="그림 6" descr="텍스트, 편지, 스크린샷, 종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D5B7C69-7FAF-3E10-69D7-8AC9ED5DF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934" y="2111022"/>
              <a:ext cx="1002013" cy="10256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93F6B62-80E8-4E29-CD78-0AF3729D26E7}"/>
                </a:ext>
              </a:extLst>
            </p:cNvPr>
            <p:cNvGrpSpPr/>
            <p:nvPr/>
          </p:nvGrpSpPr>
          <p:grpSpPr>
            <a:xfrm>
              <a:off x="4186184" y="1970442"/>
              <a:ext cx="1546403" cy="1067032"/>
              <a:chOff x="6951819" y="827925"/>
              <a:chExt cx="2030346" cy="2234618"/>
            </a:xfrm>
          </p:grpSpPr>
          <p:pic>
            <p:nvPicPr>
              <p:cNvPr id="38" name="그림 37" descr="텍스트, 편지, 종이, 폰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5086B71-9FF1-FF55-3ECB-2265053E6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1819" y="827925"/>
                <a:ext cx="1336088" cy="18897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" name="그림 38" descr="텍스트, 편지, 문서, 친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AB055E33-0C49-198E-AA17-F08743431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779" b="7715"/>
              <a:stretch>
                <a:fillRect/>
              </a:stretch>
            </p:blipFill>
            <p:spPr>
              <a:xfrm>
                <a:off x="7646077" y="1427777"/>
                <a:ext cx="1336088" cy="163476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83896D5-1635-F8D0-0FFC-F42A449FD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87051" y="4635048"/>
              <a:ext cx="1239696" cy="884290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B685165-403F-E991-0D69-985F6E504B1C}"/>
                </a:ext>
              </a:extLst>
            </p:cNvPr>
            <p:cNvCxnSpPr>
              <a:cxnSpLocks/>
            </p:cNvCxnSpPr>
            <p:nvPr/>
          </p:nvCxnSpPr>
          <p:spPr>
            <a:xfrm>
              <a:off x="1104144" y="3515535"/>
              <a:ext cx="7063598" cy="19574"/>
            </a:xfrm>
            <a:prstGeom prst="straightConnector1">
              <a:avLst/>
            </a:prstGeom>
            <a:noFill/>
            <a:ln w="38100" cap="flat" cmpd="sng" algn="ctr">
              <a:solidFill>
                <a:srgbClr val="156082"/>
              </a:solidFill>
              <a:prstDash val="solid"/>
              <a:miter lim="800000"/>
              <a:tailEnd type="arrow" w="lg" len="med"/>
            </a:ln>
            <a:effectLst/>
          </p:spPr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8D6A3F7-ABE7-8901-07CC-7232BE307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278" y="3519795"/>
              <a:ext cx="1" cy="433242"/>
            </a:xfrm>
            <a:prstGeom prst="straightConnector1">
              <a:avLst/>
            </a:prstGeom>
            <a:noFill/>
            <a:ln w="25400" cap="flat" cmpd="sng" algn="ctr">
              <a:solidFill>
                <a:srgbClr val="0E2841">
                  <a:lumMod val="75000"/>
                  <a:lumOff val="25000"/>
                </a:srgbClr>
              </a:solidFill>
              <a:prstDash val="solid"/>
              <a:miter lim="800000"/>
              <a:headEnd type="oval" w="med" len="med"/>
              <a:tailEnd type="none" w="lg" len="lg"/>
            </a:ln>
            <a:effectLst/>
          </p:spPr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8451C3C-118E-0AFB-E140-DEAD850CC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690" t="33761" r="14535"/>
            <a:stretch/>
          </p:blipFill>
          <p:spPr>
            <a:xfrm>
              <a:off x="820459" y="4124587"/>
              <a:ext cx="1448439" cy="835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2C57ED-ADEE-09D6-38FC-9E9D25796F4B}"/>
                </a:ext>
              </a:extLst>
            </p:cNvPr>
            <p:cNvSpPr txBox="1"/>
            <p:nvPr/>
          </p:nvSpPr>
          <p:spPr>
            <a:xfrm>
              <a:off x="1020474" y="3953037"/>
              <a:ext cx="1822438" cy="341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2025. 01 RIEM-Finger-CTE MOA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6586C5-9227-32D7-DF25-D8FCE5E5EABB}"/>
                </a:ext>
              </a:extLst>
            </p:cNvPr>
            <p:cNvSpPr txBox="1"/>
            <p:nvPr/>
          </p:nvSpPr>
          <p:spPr>
            <a:xfrm>
              <a:off x="4695766" y="2735611"/>
              <a:ext cx="1942187" cy="470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‘25. 06 </a:t>
              </a:r>
              <a:r>
                <a:rPr lang="ko-KR" altLang="en-US" sz="900" b="1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우돔싸이주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태양광 발전 </a:t>
              </a: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100MW 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부지 </a:t>
              </a: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100ha 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제공</a:t>
              </a: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MOC 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체결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02BDE6-E1CB-2796-7497-C2841DCDC868}"/>
                </a:ext>
              </a:extLst>
            </p:cNvPr>
            <p:cNvSpPr txBox="1"/>
            <p:nvPr/>
          </p:nvSpPr>
          <p:spPr>
            <a:xfrm>
              <a:off x="796991" y="2572420"/>
              <a:ext cx="1421285" cy="598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2025. 02 </a:t>
              </a:r>
            </a:p>
            <a:p>
              <a:pPr algn="ctr"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RIEM &amp; CTE </a:t>
              </a:r>
            </a:p>
            <a:p>
              <a:pPr algn="ctr"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ODA 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사업 참여 </a:t>
              </a:r>
              <a:endPara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  <a:p>
              <a:pPr algn="ctr"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LOI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13019A0-E0C4-435A-75E3-CDF9A4F3A4A2}"/>
                </a:ext>
              </a:extLst>
            </p:cNvPr>
            <p:cNvGrpSpPr/>
            <p:nvPr/>
          </p:nvGrpSpPr>
          <p:grpSpPr>
            <a:xfrm>
              <a:off x="3108659" y="4327388"/>
              <a:ext cx="1385350" cy="937898"/>
              <a:chOff x="2051894" y="93621"/>
              <a:chExt cx="7727519" cy="731949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6" name="그림 35" descr="텍스트, 편지, 폰트, 스크린샷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C458632-C6C7-DA11-CE5A-EFE8F9329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288"/>
              <a:stretch>
                <a:fillRect/>
              </a:stretch>
            </p:blipFill>
            <p:spPr>
              <a:xfrm>
                <a:off x="4930568" y="1397835"/>
                <a:ext cx="4848845" cy="6015277"/>
              </a:xfrm>
              <a:prstGeom prst="rect">
                <a:avLst/>
              </a:prstGeom>
            </p:spPr>
          </p:pic>
          <p:pic>
            <p:nvPicPr>
              <p:cNvPr id="37" name="그림 36" descr="텍스트, 편지, 스크린샷, 문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860BBE7A-B3FE-1AF0-12E8-5652C0874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1894" y="93621"/>
                <a:ext cx="4848844" cy="68580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49A7EF-3A96-8CF3-177E-83146D399FD3}"/>
                </a:ext>
              </a:extLst>
            </p:cNvPr>
            <p:cNvSpPr txBox="1"/>
            <p:nvPr/>
          </p:nvSpPr>
          <p:spPr>
            <a:xfrm>
              <a:off x="2916656" y="3973141"/>
              <a:ext cx="1962130" cy="341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2025. 03 MEM &amp; Finger &amp; CTE 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국제감축사업 참여 </a:t>
              </a: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LOI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B3D698-ADC5-DCFF-4468-1A1AB21D7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4700" t="53737" r="36648" b="7562"/>
            <a:stretch>
              <a:fillRect/>
            </a:stretch>
          </p:blipFill>
          <p:spPr>
            <a:xfrm>
              <a:off x="3398541" y="2374416"/>
              <a:ext cx="1329767" cy="78494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0EE7BB-77ED-2AE5-2D98-0FFC8AEB91DB}"/>
                </a:ext>
              </a:extLst>
            </p:cNvPr>
            <p:cNvSpPr txBox="1"/>
            <p:nvPr/>
          </p:nvSpPr>
          <p:spPr>
            <a:xfrm>
              <a:off x="6603488" y="3921487"/>
              <a:ext cx="2295437" cy="470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‘25. 07 </a:t>
              </a:r>
              <a:r>
                <a:rPr lang="ko-KR" altLang="en-US" sz="900" b="1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우돔싸이주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MOAE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– </a:t>
              </a:r>
            </a:p>
            <a:p>
              <a:pPr>
                <a:defRPr/>
              </a:pP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태양광 </a:t>
              </a: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100MW 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개발사업 지원을 위한  </a:t>
              </a:r>
              <a:endPara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  <a:p>
              <a:pPr>
                <a:defRPr/>
              </a:pP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주 담당자 지정 공문</a:t>
              </a:r>
              <a:endPara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060A22D-CA7D-97AA-CB0A-A23F3FE6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t="7234" r="19522"/>
            <a:stretch>
              <a:fillRect/>
            </a:stretch>
          </p:blipFill>
          <p:spPr>
            <a:xfrm>
              <a:off x="6649787" y="2089220"/>
              <a:ext cx="1478174" cy="71851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E4AC45-0414-852B-AF02-A079185F5346}"/>
                </a:ext>
              </a:extLst>
            </p:cNvPr>
            <p:cNvSpPr txBox="1"/>
            <p:nvPr/>
          </p:nvSpPr>
          <p:spPr>
            <a:xfrm>
              <a:off x="6836048" y="2807734"/>
              <a:ext cx="2362522" cy="341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‘25. 07 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주의회 외국인방문 공식행사</a:t>
              </a:r>
              <a:b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</a:b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주의회 의장 참석 및 적극 지원 협의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21E34E2-179C-072A-DF71-663487DB7785}"/>
                </a:ext>
              </a:extLst>
            </p:cNvPr>
            <p:cNvSpPr/>
            <p:nvPr/>
          </p:nvSpPr>
          <p:spPr>
            <a:xfrm>
              <a:off x="1404211" y="3448859"/>
              <a:ext cx="170134" cy="129236"/>
            </a:xfrm>
            <a:prstGeom prst="ellipse">
              <a:avLst/>
            </a:prstGeom>
            <a:solidFill>
              <a:srgbClr val="0E2841">
                <a:lumMod val="75000"/>
                <a:lumOff val="25000"/>
              </a:srgbClr>
            </a:solidFill>
            <a:ln w="6350" cap="flat" cmpd="sng" algn="ctr">
              <a:solidFill>
                <a:srgbClr val="0E2841">
                  <a:lumMod val="75000"/>
                  <a:lumOff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15E6E88-85E3-D1BA-99FB-0B594C232461}"/>
                </a:ext>
              </a:extLst>
            </p:cNvPr>
            <p:cNvCxnSpPr>
              <a:cxnSpLocks/>
            </p:cNvCxnSpPr>
            <p:nvPr/>
          </p:nvCxnSpPr>
          <p:spPr>
            <a:xfrm>
              <a:off x="2343328" y="3179752"/>
              <a:ext cx="0" cy="330534"/>
            </a:xfrm>
            <a:prstGeom prst="straightConnector1">
              <a:avLst/>
            </a:prstGeom>
            <a:noFill/>
            <a:ln w="25400" cap="flat" cmpd="sng" algn="ctr">
              <a:solidFill>
                <a:srgbClr val="0E2841">
                  <a:lumMod val="75000"/>
                  <a:lumOff val="25000"/>
                </a:srgbClr>
              </a:solidFill>
              <a:prstDash val="solid"/>
              <a:miter lim="800000"/>
              <a:headEnd type="oval" w="med" len="med"/>
              <a:tailEnd type="none" w="lg" len="lg"/>
            </a:ln>
            <a:effectLst/>
          </p:spPr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F4C933F-6A8C-88BF-0048-F6FC7B863D2A}"/>
                </a:ext>
              </a:extLst>
            </p:cNvPr>
            <p:cNvSpPr/>
            <p:nvPr/>
          </p:nvSpPr>
          <p:spPr>
            <a:xfrm>
              <a:off x="2252247" y="3448859"/>
              <a:ext cx="170134" cy="129236"/>
            </a:xfrm>
            <a:prstGeom prst="ellipse">
              <a:avLst/>
            </a:prstGeom>
            <a:solidFill>
              <a:srgbClr val="0E2841">
                <a:lumMod val="75000"/>
                <a:lumOff val="25000"/>
              </a:srgbClr>
            </a:solidFill>
            <a:ln w="6350" cap="flat" cmpd="sng" algn="ctr">
              <a:solidFill>
                <a:srgbClr val="0E2841">
                  <a:lumMod val="75000"/>
                  <a:lumOff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68001D75-251B-7EF0-61D7-1DD844D4F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2513" y="3520164"/>
              <a:ext cx="0" cy="452977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miter lim="800000"/>
              <a:headEnd type="oval" w="med" len="med"/>
              <a:tailEnd type="none" w="lg" len="lg"/>
            </a:ln>
            <a:effectLst/>
          </p:spPr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818FC4A-FD8E-CE69-EE0C-8197FEE8B541}"/>
                </a:ext>
              </a:extLst>
            </p:cNvPr>
            <p:cNvCxnSpPr>
              <a:cxnSpLocks/>
            </p:cNvCxnSpPr>
            <p:nvPr/>
          </p:nvCxnSpPr>
          <p:spPr>
            <a:xfrm>
              <a:off x="5128121" y="3194788"/>
              <a:ext cx="0" cy="330534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miter lim="800000"/>
              <a:headEnd type="oval" w="med" len="med"/>
              <a:tailEnd type="none" w="lg" len="lg"/>
            </a:ln>
            <a:effectLst/>
          </p:spPr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7834079-935A-AEC0-1457-FC40226A4849}"/>
                </a:ext>
              </a:extLst>
            </p:cNvPr>
            <p:cNvSpPr/>
            <p:nvPr/>
          </p:nvSpPr>
          <p:spPr>
            <a:xfrm>
              <a:off x="5041619" y="3453650"/>
              <a:ext cx="170134" cy="129236"/>
            </a:xfrm>
            <a:prstGeom prst="ellipse">
              <a:avLst/>
            </a:prstGeom>
            <a:solidFill>
              <a:srgbClr val="FF0000"/>
            </a:solidFill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AA51E3B0-7DB1-920C-9E88-4656A592D8C3}"/>
                </a:ext>
              </a:extLst>
            </p:cNvPr>
            <p:cNvCxnSpPr>
              <a:cxnSpLocks/>
            </p:cNvCxnSpPr>
            <p:nvPr/>
          </p:nvCxnSpPr>
          <p:spPr>
            <a:xfrm>
              <a:off x="7419448" y="3162803"/>
              <a:ext cx="0" cy="362797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miter lim="800000"/>
              <a:headEnd type="oval" w="med" len="med"/>
              <a:tailEnd type="none" w="lg" len="lg"/>
            </a:ln>
            <a:effectLst/>
          </p:spPr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097EAA2-3927-7D77-B254-C7DC877C9730}"/>
                </a:ext>
              </a:extLst>
            </p:cNvPr>
            <p:cNvSpPr/>
            <p:nvPr/>
          </p:nvSpPr>
          <p:spPr>
            <a:xfrm>
              <a:off x="7332302" y="3458405"/>
              <a:ext cx="170134" cy="129236"/>
            </a:xfrm>
            <a:prstGeom prst="ellipse">
              <a:avLst/>
            </a:prstGeom>
            <a:solidFill>
              <a:srgbClr val="FF0000"/>
            </a:solidFill>
            <a:ln w="63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586CA66-6E21-B682-271F-798E97BC0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9448" y="3535109"/>
              <a:ext cx="0" cy="386378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miter lim="800000"/>
              <a:headEnd type="oval" w="med" len="med"/>
              <a:tailEnd type="none" w="lg" len="lg"/>
            </a:ln>
            <a:effectLst/>
          </p:spPr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50C743C-550A-7ED6-7AF7-A472180F74AB}"/>
                </a:ext>
              </a:extLst>
            </p:cNvPr>
            <p:cNvSpPr/>
            <p:nvPr/>
          </p:nvSpPr>
          <p:spPr>
            <a:xfrm>
              <a:off x="5264141" y="3465036"/>
              <a:ext cx="170134" cy="129236"/>
            </a:xfrm>
            <a:prstGeom prst="ellipse">
              <a:avLst/>
            </a:prstGeom>
            <a:solidFill>
              <a:srgbClr val="4EA72E"/>
            </a:solidFill>
            <a:ln w="6350" cap="flat" cmpd="sng" algn="ctr">
              <a:solidFill>
                <a:srgbClr val="4EA72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9380A04-E31A-B023-FCDA-24AA384EFD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4973" y="3526795"/>
              <a:ext cx="4235" cy="474326"/>
            </a:xfrm>
            <a:prstGeom prst="straightConnector1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miter lim="800000"/>
              <a:headEnd type="oval" w="med" len="med"/>
              <a:tailEnd type="none" w="lg" len="lg"/>
            </a:ln>
            <a:effectLst/>
          </p:spPr>
        </p:cxnSp>
        <p:pic>
          <p:nvPicPr>
            <p:cNvPr id="33" name="그림 32" descr="의류, 사람, 그룹, 사람들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FDCAB35-D610-0731-5F7D-3AE89B1B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8" t="-1471" r="-22589" b="16177"/>
            <a:stretch>
              <a:fillRect/>
            </a:stretch>
          </p:blipFill>
          <p:spPr>
            <a:xfrm>
              <a:off x="4566831" y="4287770"/>
              <a:ext cx="2338379" cy="68142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2BF501-D2A4-ED12-6981-DC216F6E64D0}"/>
                </a:ext>
              </a:extLst>
            </p:cNvPr>
            <p:cNvSpPr txBox="1"/>
            <p:nvPr/>
          </p:nvSpPr>
          <p:spPr>
            <a:xfrm>
              <a:off x="4685794" y="4001121"/>
              <a:ext cx="2236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2025. 06 </a:t>
              </a:r>
              <a:r>
                <a:rPr lang="ko-KR" altLang="en-US" sz="900" b="1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우돔싸이주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주지사 주최</a:t>
              </a:r>
              <a:endParaRPr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  <a:p>
              <a:pPr>
                <a:defRPr/>
              </a:pP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체육대회 지원 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C768C4F-8D98-55B5-AA43-3BACF57F9749}"/>
                </a:ext>
              </a:extLst>
            </p:cNvPr>
            <p:cNvSpPr/>
            <p:nvPr/>
          </p:nvSpPr>
          <p:spPr>
            <a:xfrm>
              <a:off x="3301681" y="3458405"/>
              <a:ext cx="170134" cy="129236"/>
            </a:xfrm>
            <a:prstGeom prst="ellipse">
              <a:avLst/>
            </a:prstGeom>
            <a:solidFill>
              <a:srgbClr val="E97132">
                <a:lumMod val="50000"/>
              </a:srgbClr>
            </a:solidFill>
            <a:ln w="635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DDE0A2F4-CEF8-D7C2-4B93-F7D5D42C44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26560" y="5390800"/>
            <a:ext cx="1116078" cy="837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FA6F395-57DD-2E7E-D077-F23029D155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40821" y="5390026"/>
            <a:ext cx="1328873" cy="833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C3EBE11-F38D-2D0F-0602-4D7DB3B126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4348" y="5390027"/>
            <a:ext cx="1165346" cy="820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600E643-2B78-D557-0734-871A558B91F0}"/>
              </a:ext>
            </a:extLst>
          </p:cNvPr>
          <p:cNvSpPr txBox="1"/>
          <p:nvPr/>
        </p:nvSpPr>
        <p:spPr>
          <a:xfrm>
            <a:off x="289273" y="6210925"/>
            <a:ext cx="19704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2024. 12.07 PV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설치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사이트 미팅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35511A-A39F-ED80-E73F-BBD37371DEB9}"/>
              </a:ext>
            </a:extLst>
          </p:cNvPr>
          <p:cNvSpPr txBox="1"/>
          <p:nvPr/>
        </p:nvSpPr>
        <p:spPr>
          <a:xfrm>
            <a:off x="1912429" y="6224529"/>
            <a:ext cx="1712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2024. 12.09 </a:t>
            </a:r>
            <a:r>
              <a:rPr kumimoji="0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우돔싸이주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에너지광산부 미팅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4CAF70-025F-8E16-34DA-FA331879B519}"/>
              </a:ext>
            </a:extLst>
          </p:cNvPr>
          <p:cNvSpPr txBox="1"/>
          <p:nvPr/>
        </p:nvSpPr>
        <p:spPr>
          <a:xfrm>
            <a:off x="3396479" y="6224529"/>
            <a:ext cx="1376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2025. 01.14 </a:t>
            </a:r>
            <a:r>
              <a:rPr lang="ko-KR" altLang="en-US" sz="800" dirty="0">
                <a:latin typeface="+mn-ea"/>
              </a:rPr>
              <a:t>국제감축사업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파리협정 설명 세미나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192E08D-03DC-FF7A-36A0-78B2AF14731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686" y="5383383"/>
            <a:ext cx="1356278" cy="763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D9978E9-E36F-7DB3-528E-995B43992E1F}"/>
              </a:ext>
            </a:extLst>
          </p:cNvPr>
          <p:cNvSpPr txBox="1"/>
          <p:nvPr/>
        </p:nvSpPr>
        <p:spPr>
          <a:xfrm>
            <a:off x="7675707" y="6133053"/>
            <a:ext cx="1557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2025. 07.10 </a:t>
            </a:r>
            <a:r>
              <a:rPr lang="ko-KR" altLang="en-US" sz="800" dirty="0" err="1">
                <a:latin typeface="+mn-ea"/>
              </a:rPr>
              <a:t>우돔싸이</a:t>
            </a:r>
            <a:r>
              <a:rPr lang="ko-KR" altLang="en-US" sz="800" dirty="0">
                <a:latin typeface="+mn-ea"/>
              </a:rPr>
              <a:t> 태양광 발전사업 </a:t>
            </a:r>
            <a:r>
              <a:rPr lang="en-US" altLang="ko-KR" sz="800" dirty="0">
                <a:latin typeface="+mn-ea"/>
              </a:rPr>
              <a:t>MEM </a:t>
            </a:r>
            <a:r>
              <a:rPr lang="ko-KR" altLang="en-US" sz="800" dirty="0">
                <a:latin typeface="+mn-ea"/>
              </a:rPr>
              <a:t>미팅</a:t>
            </a:r>
          </a:p>
        </p:txBody>
      </p:sp>
      <p:pic>
        <p:nvPicPr>
          <p:cNvPr id="52" name="그림 51" descr="의류, 사람, 가구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A7254B-3F97-2C5A-F781-4A83A59AF5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38" y="5383383"/>
            <a:ext cx="1422662" cy="801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0CAD4A3-6467-DA81-9807-A3560F826BBA}"/>
              </a:ext>
            </a:extLst>
          </p:cNvPr>
          <p:cNvSpPr txBox="1"/>
          <p:nvPr/>
        </p:nvSpPr>
        <p:spPr>
          <a:xfrm>
            <a:off x="6039677" y="6179233"/>
            <a:ext cx="1797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2025. 06.5 </a:t>
            </a:r>
            <a:r>
              <a:rPr lang="ko-KR" altLang="en-US" sz="800" dirty="0" err="1">
                <a:latin typeface="+mn-ea"/>
              </a:rPr>
              <a:t>우돔싸이</a:t>
            </a:r>
            <a:r>
              <a:rPr lang="ko-KR" altLang="en-US" sz="800" dirty="0">
                <a:latin typeface="+mn-ea"/>
              </a:rPr>
              <a:t> 태양광 발전사업 </a:t>
            </a:r>
            <a:r>
              <a:rPr lang="ko-KR" altLang="en-US" sz="800" dirty="0" err="1">
                <a:latin typeface="+mn-ea"/>
              </a:rPr>
              <a:t>현장상이트</a:t>
            </a:r>
            <a:r>
              <a:rPr lang="ko-KR" altLang="en-US" sz="800" dirty="0">
                <a:latin typeface="+mn-ea"/>
              </a:rPr>
              <a:t> 협의 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 err="1">
                <a:latin typeface="+mn-ea"/>
              </a:rPr>
              <a:t>농림국</a:t>
            </a:r>
            <a:r>
              <a:rPr lang="en-US" altLang="ko-KR" sz="800" dirty="0">
                <a:latin typeface="+mn-ea"/>
              </a:rPr>
              <a:t>) 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1E8BD6E-9C5B-7F7C-2968-A7F5CF32780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11589" y="5390026"/>
            <a:ext cx="1258068" cy="814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B0AD9FD-80EB-B5D7-87E7-05FB8240925A}"/>
              </a:ext>
            </a:extLst>
          </p:cNvPr>
          <p:cNvSpPr txBox="1"/>
          <p:nvPr/>
        </p:nvSpPr>
        <p:spPr>
          <a:xfrm>
            <a:off x="4766780" y="6184837"/>
            <a:ext cx="1376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2025. 05.13 Laos-Korea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net-Zero </a:t>
            </a:r>
            <a:r>
              <a:rPr lang="ko-KR" altLang="en-US" sz="800" dirty="0">
                <a:latin typeface="+mn-ea"/>
              </a:rPr>
              <a:t>국제포럼 참석</a:t>
            </a: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00310119-6021-3935-54D5-A5C4ECBA29D2}"/>
              </a:ext>
            </a:extLst>
          </p:cNvPr>
          <p:cNvSpPr/>
          <p:nvPr/>
        </p:nvSpPr>
        <p:spPr>
          <a:xfrm>
            <a:off x="654348" y="1513840"/>
            <a:ext cx="8538616" cy="3656612"/>
          </a:xfrm>
          <a:custGeom>
            <a:avLst/>
            <a:gdLst/>
            <a:ahLst/>
            <a:cxnLst/>
            <a:rect l="l" t="t" r="r" b="b"/>
            <a:pathLst>
              <a:path w="5943600" h="2676525">
                <a:moveTo>
                  <a:pt x="0" y="2633662"/>
                </a:moveTo>
                <a:lnTo>
                  <a:pt x="0" y="42862"/>
                </a:lnTo>
                <a:lnTo>
                  <a:pt x="0" y="37178"/>
                </a:lnTo>
                <a:lnTo>
                  <a:pt x="1087" y="31710"/>
                </a:lnTo>
                <a:lnTo>
                  <a:pt x="3262" y="26459"/>
                </a:lnTo>
                <a:lnTo>
                  <a:pt x="5437" y="21208"/>
                </a:lnTo>
                <a:lnTo>
                  <a:pt x="8534" y="16573"/>
                </a:lnTo>
                <a:lnTo>
                  <a:pt x="12553" y="12554"/>
                </a:lnTo>
                <a:lnTo>
                  <a:pt x="16572" y="8534"/>
                </a:lnTo>
                <a:lnTo>
                  <a:pt x="21207" y="5437"/>
                </a:lnTo>
                <a:lnTo>
                  <a:pt x="26459" y="3262"/>
                </a:lnTo>
                <a:lnTo>
                  <a:pt x="31710" y="1087"/>
                </a:lnTo>
                <a:lnTo>
                  <a:pt x="37178" y="0"/>
                </a:lnTo>
                <a:lnTo>
                  <a:pt x="42863" y="0"/>
                </a:lnTo>
                <a:lnTo>
                  <a:pt x="5900737" y="0"/>
                </a:lnTo>
                <a:lnTo>
                  <a:pt x="5906420" y="0"/>
                </a:lnTo>
                <a:lnTo>
                  <a:pt x="5911888" y="1087"/>
                </a:lnTo>
                <a:lnTo>
                  <a:pt x="5940336" y="26459"/>
                </a:lnTo>
                <a:lnTo>
                  <a:pt x="5942511" y="31710"/>
                </a:lnTo>
                <a:lnTo>
                  <a:pt x="5943600" y="37178"/>
                </a:lnTo>
                <a:lnTo>
                  <a:pt x="5943600" y="42862"/>
                </a:lnTo>
                <a:lnTo>
                  <a:pt x="5943600" y="2633662"/>
                </a:lnTo>
                <a:lnTo>
                  <a:pt x="5943600" y="2639345"/>
                </a:lnTo>
                <a:lnTo>
                  <a:pt x="5942511" y="2644813"/>
                </a:lnTo>
                <a:lnTo>
                  <a:pt x="5917138" y="2673261"/>
                </a:lnTo>
                <a:lnTo>
                  <a:pt x="5911888" y="2675437"/>
                </a:lnTo>
                <a:lnTo>
                  <a:pt x="5906420" y="2676524"/>
                </a:lnTo>
                <a:lnTo>
                  <a:pt x="5900737" y="2676524"/>
                </a:lnTo>
                <a:lnTo>
                  <a:pt x="42863" y="2676524"/>
                </a:lnTo>
                <a:lnTo>
                  <a:pt x="12553" y="2663970"/>
                </a:lnTo>
                <a:lnTo>
                  <a:pt x="8534" y="2659951"/>
                </a:lnTo>
                <a:lnTo>
                  <a:pt x="5437" y="2655315"/>
                </a:lnTo>
                <a:lnTo>
                  <a:pt x="3262" y="2650064"/>
                </a:lnTo>
                <a:lnTo>
                  <a:pt x="1087" y="2644813"/>
                </a:lnTo>
                <a:lnTo>
                  <a:pt x="0" y="2639345"/>
                </a:lnTo>
                <a:lnTo>
                  <a:pt x="0" y="2633662"/>
                </a:lnTo>
                <a:close/>
              </a:path>
            </a:pathLst>
          </a:custGeom>
          <a:ln w="9524">
            <a:solidFill>
              <a:srgbClr val="4BAF4F"/>
            </a:solidFill>
          </a:ln>
        </p:spPr>
        <p:txBody>
          <a:bodyPr wrap="square" lIns="0" tIns="0" rIns="0" bIns="0" rtlCol="0"/>
          <a:lstStyle/>
          <a:p>
            <a:endParaRPr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674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161</Words>
  <Application>Microsoft Office PowerPoint</Application>
  <PresentationFormat>A4 용지(210x297mm)</PresentationFormat>
  <Paragraphs>23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KoPub돋움체 Medium</vt:lpstr>
      <vt:lpstr>Wingdings</vt:lpstr>
      <vt:lpstr>맑은 고딕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Young-jun Choi</dc:creator>
  <cp:lastModifiedBy>Young-jun Choi</cp:lastModifiedBy>
  <cp:revision>1</cp:revision>
  <dcterms:created xsi:type="dcterms:W3CDTF">2025-08-12T05:44:18Z</dcterms:created>
  <dcterms:modified xsi:type="dcterms:W3CDTF">2025-08-12T05:45:28Z</dcterms:modified>
</cp:coreProperties>
</file>